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Modelagem Lógica de Sistemas (DER)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Aprenda a criar a estrutura visual do seu banco de dados através do Diagrama de Entidade-Relacionamento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710" y="423982"/>
            <a:ext cx="3084195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Mão na Massa! </a:t>
            </a:r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🚀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539710" y="1137047"/>
            <a:ext cx="231314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Seu Desafio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39710" y="1580317"/>
            <a:ext cx="658737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Agora é hora de colocar em prática! Vamos criar o DER para nosso projeto usando os conhecimentos adquiridos.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9710" y="2247186"/>
            <a:ext cx="154186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539710" y="2486382"/>
            <a:ext cx="6587371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7" name="Text 5"/>
          <p:cNvSpPr/>
          <p:nvPr/>
        </p:nvSpPr>
        <p:spPr>
          <a:xfrm>
            <a:off x="539710" y="2609136"/>
            <a:ext cx="192762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Revisar Requisitos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539710" y="3004185"/>
            <a:ext cx="658737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Releia os requisitos da aula 2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39710" y="3520678"/>
            <a:ext cx="154186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539710" y="3759875"/>
            <a:ext cx="6587371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1" name="Text 9"/>
          <p:cNvSpPr/>
          <p:nvPr/>
        </p:nvSpPr>
        <p:spPr>
          <a:xfrm>
            <a:off x="539710" y="3882628"/>
            <a:ext cx="192762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Identificar Entidades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39710" y="4277678"/>
            <a:ext cx="658737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Liste entidades e atributos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39710" y="4794171"/>
            <a:ext cx="154186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539710" y="5033367"/>
            <a:ext cx="6587371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5" name="Text 13"/>
          <p:cNvSpPr/>
          <p:nvPr/>
        </p:nvSpPr>
        <p:spPr>
          <a:xfrm>
            <a:off x="539710" y="5156121"/>
            <a:ext cx="2196346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Definir Relacionamentos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539710" y="5551170"/>
            <a:ext cx="658737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Estabeleça cardinalidades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39710" y="6067663"/>
            <a:ext cx="154186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539710" y="6306860"/>
            <a:ext cx="6587371" cy="2286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9" name="Text 17"/>
          <p:cNvSpPr/>
          <p:nvPr/>
        </p:nvSpPr>
        <p:spPr>
          <a:xfrm>
            <a:off x="539710" y="6429613"/>
            <a:ext cx="192762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Criar Diagrama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539710" y="6824663"/>
            <a:ext cx="6587371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Workbench ou BrModelo</a:t>
            </a:r>
            <a:endParaRPr lang="en-US" sz="12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0939" y="1156335"/>
            <a:ext cx="6587371" cy="6587371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7510939" y="7917180"/>
            <a:ext cx="6587371" cy="901779"/>
          </a:xfrm>
          <a:prstGeom prst="roundRect">
            <a:avLst>
              <a:gd name="adj" fmla="val 2565"/>
            </a:avLst>
          </a:prstGeom>
          <a:solidFill>
            <a:srgbClr val="183A13"/>
          </a:solidFill>
          <a:ln/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125" y="8157686"/>
            <a:ext cx="192762" cy="154186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8012073" y="8109823"/>
            <a:ext cx="5932051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Dica: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Trabalhem em grupos e discutam cada decisão de modelagem. A troca de ideias enriquece o aprendizado!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688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Agenda da Aula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77490"/>
            <a:ext cx="226814" cy="2834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132534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3306842"/>
            <a:ext cx="4040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que é modelagem de dados?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9726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Conceitos fundamentais e importância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2777490"/>
            <a:ext cx="226814" cy="28348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3132534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9" name="Text 5"/>
          <p:cNvSpPr/>
          <p:nvPr/>
        </p:nvSpPr>
        <p:spPr>
          <a:xfrm>
            <a:off x="5216962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Elementos do DER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79726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Entidades, atributos e relacionamentos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777490"/>
            <a:ext cx="226814" cy="283488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3132534"/>
            <a:ext cx="4196358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3" name="Text 8"/>
          <p:cNvSpPr/>
          <p:nvPr/>
        </p:nvSpPr>
        <p:spPr>
          <a:xfrm>
            <a:off x="9640133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Cardinalidade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7972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Tipos de relacionamentos entre entidades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19901"/>
            <a:ext cx="226814" cy="283488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93790" y="5274945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17" name="Text 11"/>
          <p:cNvSpPr/>
          <p:nvPr/>
        </p:nvSpPr>
        <p:spPr>
          <a:xfrm>
            <a:off x="793790" y="544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Ferramentas práticas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93967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Workbench e BrModelo</a:t>
            </a:r>
            <a:endParaRPr lang="en-US" sz="17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4919901"/>
            <a:ext cx="226814" cy="28348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428548" y="5274945"/>
            <a:ext cx="6407944" cy="30480"/>
          </a:xfrm>
          <a:prstGeom prst="rect">
            <a:avLst/>
          </a:prstGeom>
          <a:solidFill>
            <a:srgbClr val="F5F547"/>
          </a:solidFill>
          <a:ln/>
        </p:spPr>
      </p:sp>
      <p:sp>
        <p:nvSpPr>
          <p:cNvPr id="21" name="Text 14"/>
          <p:cNvSpPr/>
          <p:nvPr/>
        </p:nvSpPr>
        <p:spPr>
          <a:xfrm>
            <a:off x="7428548" y="544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Exercício prático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593967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Criando nosso primeiro DER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523" y="442793"/>
            <a:ext cx="4706541" cy="40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 Que É Modelagem de Dados?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63523" y="1171337"/>
            <a:ext cx="6555343" cy="51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modelagem de dados é o processo de criar uma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highlight>
                  <a:srgbClr val="F5F547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representação visual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 estrutura de um banco de dados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antes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sua implementação física.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3523" y="1831300"/>
            <a:ext cx="6555343" cy="51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uma etapa fundamental que nos ajuda a organizar informações, definir relacionamentos e garantir a eficiência do sistema.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154" y="1207532"/>
            <a:ext cx="6555343" cy="655534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3523" y="8125063"/>
            <a:ext cx="13503354" cy="684133"/>
          </a:xfrm>
          <a:prstGeom prst="roundRect">
            <a:avLst>
              <a:gd name="adj" fmla="val 3531"/>
            </a:avLst>
          </a:prstGeom>
          <a:solidFill>
            <a:srgbClr val="02234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95" y="8375928"/>
            <a:ext cx="201216" cy="1609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86683" y="8326279"/>
            <a:ext cx="12819221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Analogia: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É como a planta baixa de uma casa antes da construção - você precisa planejar onde ficará cada cômodo e como eles se conectam!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23467"/>
            <a:ext cx="54372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Benefícios da Modelagem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745593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724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Visualização Clara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46282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ver toda a estrutura do banco antes de implementar, facilitando o entendimento e comunicação com a equipe.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745593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49724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Redução de Erros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462826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 problemas de design antecipadamente, evitando retrabalho e custos de correção posteriores.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745593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49724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Documentação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4628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 como documentação técnica permanente do sistema, auxiliando na manutenção e evolução futura.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825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Elementos do DER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2885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Entidade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6973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Representa um objeto ou conceito do mundo real sobre o qual queremos armazenar informações.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Cliente, Produto, Pedido, Funcionário.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22885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Atributo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56973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São as características ou propriedades que descrevem uma entidade.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nome do cliente, preço do produto, data do pedido.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22885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Relacionamento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56973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Representa a conexão ou associação entre duas ou mais entidades, mostrando como elas interagem no sistema.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4230886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Tipos de Atributos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40331" y="1586389"/>
            <a:ext cx="6316861" cy="1687592"/>
          </a:xfrm>
          <a:prstGeom prst="roundRect">
            <a:avLst>
              <a:gd name="adj" fmla="val 1880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4646" y="1820704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Atributo Chave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74646" y="2362676"/>
            <a:ext cx="584823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 unicamente cada instância da entidade (ex: CPF, ID)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0331" y="3485436"/>
            <a:ext cx="6316861" cy="1349097"/>
          </a:xfrm>
          <a:prstGeom prst="roundRect">
            <a:avLst>
              <a:gd name="adj" fmla="val 2352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74646" y="3719751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Atributo Simples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74646" y="4261723"/>
            <a:ext cx="584823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Contém um único valor (ex: nome, idade, preço)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0331" y="5045988"/>
            <a:ext cx="6316861" cy="1687592"/>
          </a:xfrm>
          <a:prstGeom prst="roundRect">
            <a:avLst>
              <a:gd name="adj" fmla="val 1880"/>
            </a:avLst>
          </a:prstGeom>
          <a:solidFill>
            <a:srgbClr val="1F1F1F"/>
          </a:solidFill>
          <a:ln w="22860">
            <a:solidFill>
              <a:srgbClr val="57575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74646" y="5280303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Atributo Composto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74646" y="5822275"/>
            <a:ext cx="5848231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Pode ser dividido em partes menores (ex: endereço = rua + cidade + CEP)</a:t>
            </a:r>
            <a:endParaRPr lang="en-US" sz="16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0828" y="1586389"/>
            <a:ext cx="6316861" cy="63168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9661"/>
            <a:ext cx="753606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Cardinalidade dos Relacionamentos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202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cardinalidade define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quantas instâncias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uma entidade podem se relacionar com as instâncias de outra entidade.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38318"/>
            <a:ext cx="1134070" cy="13608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54674" y="29651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 para Um (1:1)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54674" y="345555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Um cliente possui apenas um CPF, e um CPF pertence a apenas um cliente.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99203"/>
            <a:ext cx="1134070" cy="13608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4674" y="4326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Um para Muitos (1:N)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54674" y="481643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Um cliente pode fazer muitos pedidos, mas cada pedido pertence a apenas um cliente.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60087"/>
            <a:ext cx="1134070" cy="16698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54674" y="5686901"/>
            <a:ext cx="3290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Muitos para Muitos (N:N)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154674" y="6177320"/>
            <a:ext cx="116819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Exemplo: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Muitos produtos podem estar em muitos pedidos, e muitos pedidos podem conter muitos produtos.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992" y="399931"/>
            <a:ext cx="4064437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Ferramentas para Modelagem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08992" y="1072396"/>
            <a:ext cx="2181701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 Workbench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992" y="1508641"/>
            <a:ext cx="6628805" cy="66288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8992" y="8301038"/>
            <a:ext cx="6628805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Interface visual intuitiva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8992" y="8584644"/>
            <a:ext cx="6628805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Gera código SQL automaticamente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8992" y="8868251"/>
            <a:ext cx="6628805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Sincronização com servidor MySQL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08992" y="9151858"/>
            <a:ext cx="6628805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para projetos profissionais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500223" y="1072396"/>
            <a:ext cx="2181701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BrModelo</a:t>
            </a:r>
            <a:endParaRPr lang="en-US" sz="17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223" y="1508641"/>
            <a:ext cx="6628805" cy="662880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00223" y="8301038"/>
            <a:ext cx="6628805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Ferramenta brasileira e gratuita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500223" y="8584644"/>
            <a:ext cx="6628805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Interface simples e limpa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500223" y="8868251"/>
            <a:ext cx="6628805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Perfeita para aprendizado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7500223" y="9151858"/>
            <a:ext cx="6628805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Foco nos conceitos do DER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513" y="531495"/>
            <a:ext cx="7526298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Exemplo Prático: Sistema de E-commerce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76513" y="1401247"/>
            <a:ext cx="1327737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Vamos analisar um exemplo simples de DER para um sistema de e-commerce: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1927979"/>
            <a:ext cx="22860" cy="5771912"/>
          </a:xfrm>
          <a:prstGeom prst="roundRect">
            <a:avLst>
              <a:gd name="adj" fmla="val 126844"/>
            </a:avLst>
          </a:prstGeom>
          <a:solidFill>
            <a:srgbClr val="575757"/>
          </a:solidFill>
          <a:ln/>
        </p:spPr>
      </p:sp>
      <p:sp>
        <p:nvSpPr>
          <p:cNvPr id="5" name="Shape 3"/>
          <p:cNvSpPr/>
          <p:nvPr/>
        </p:nvSpPr>
        <p:spPr>
          <a:xfrm>
            <a:off x="6540758" y="2133957"/>
            <a:ext cx="579834" cy="22860"/>
          </a:xfrm>
          <a:prstGeom prst="roundRect">
            <a:avLst>
              <a:gd name="adj" fmla="val 126844"/>
            </a:avLst>
          </a:prstGeom>
          <a:solidFill>
            <a:srgbClr val="575757"/>
          </a:solidFill>
          <a:ln/>
        </p:spPr>
      </p:sp>
      <p:sp>
        <p:nvSpPr>
          <p:cNvPr id="6" name="Shape 4"/>
          <p:cNvSpPr/>
          <p:nvPr/>
        </p:nvSpPr>
        <p:spPr>
          <a:xfrm>
            <a:off x="7097732" y="1927979"/>
            <a:ext cx="434935" cy="4349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5"/>
          <p:cNvSpPr/>
          <p:nvPr/>
        </p:nvSpPr>
        <p:spPr>
          <a:xfrm>
            <a:off x="7170182" y="1964174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3932277" y="1994416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Cliente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676513" y="2412444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ID, nome, email, telefone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509808" y="3293745"/>
            <a:ext cx="579834" cy="22860"/>
          </a:xfrm>
          <a:prstGeom prst="roundRect">
            <a:avLst>
              <a:gd name="adj" fmla="val 126844"/>
            </a:avLst>
          </a:prstGeom>
          <a:solidFill>
            <a:srgbClr val="575757"/>
          </a:solidFill>
          <a:ln/>
        </p:spPr>
      </p:sp>
      <p:sp>
        <p:nvSpPr>
          <p:cNvPr id="11" name="Shape 9"/>
          <p:cNvSpPr/>
          <p:nvPr/>
        </p:nvSpPr>
        <p:spPr>
          <a:xfrm>
            <a:off x="7097732" y="3087767"/>
            <a:ext cx="434935" cy="4349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7170182" y="3123962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8281749" y="3154204"/>
            <a:ext cx="244744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Relacionamento: "faz"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281749" y="3572232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1:N (Um cliente faz muitos pedidos)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540758" y="4293394"/>
            <a:ext cx="579834" cy="22860"/>
          </a:xfrm>
          <a:prstGeom prst="roundRect">
            <a:avLst>
              <a:gd name="adj" fmla="val 126844"/>
            </a:avLst>
          </a:prstGeom>
          <a:solidFill>
            <a:srgbClr val="575757"/>
          </a:solidFill>
          <a:ln/>
        </p:spPr>
      </p:sp>
      <p:sp>
        <p:nvSpPr>
          <p:cNvPr id="16" name="Shape 14"/>
          <p:cNvSpPr/>
          <p:nvPr/>
        </p:nvSpPr>
        <p:spPr>
          <a:xfrm>
            <a:off x="7097732" y="4087416"/>
            <a:ext cx="434935" cy="4349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5"/>
          <p:cNvSpPr/>
          <p:nvPr/>
        </p:nvSpPr>
        <p:spPr>
          <a:xfrm>
            <a:off x="7170182" y="4123611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3932277" y="4153853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Pedido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676513" y="4571881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ID, data, valor_total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09808" y="5293162"/>
            <a:ext cx="579834" cy="22860"/>
          </a:xfrm>
          <a:prstGeom prst="roundRect">
            <a:avLst>
              <a:gd name="adj" fmla="val 126844"/>
            </a:avLst>
          </a:prstGeom>
          <a:solidFill>
            <a:srgbClr val="575757"/>
          </a:solidFill>
          <a:ln/>
        </p:spPr>
      </p:sp>
      <p:sp>
        <p:nvSpPr>
          <p:cNvPr id="21" name="Shape 19"/>
          <p:cNvSpPr/>
          <p:nvPr/>
        </p:nvSpPr>
        <p:spPr>
          <a:xfrm>
            <a:off x="7097732" y="5087183"/>
            <a:ext cx="434935" cy="4349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2" name="Text 20"/>
          <p:cNvSpPr/>
          <p:nvPr/>
        </p:nvSpPr>
        <p:spPr>
          <a:xfrm>
            <a:off x="7170182" y="5123378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8281749" y="5153620"/>
            <a:ext cx="2966442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Relacionamento: "contém"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8281749" y="5571649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N:N (Pedidos contêm produtos)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540758" y="6292929"/>
            <a:ext cx="579834" cy="22860"/>
          </a:xfrm>
          <a:prstGeom prst="roundRect">
            <a:avLst>
              <a:gd name="adj" fmla="val 126844"/>
            </a:avLst>
          </a:prstGeom>
          <a:solidFill>
            <a:srgbClr val="575757"/>
          </a:solidFill>
          <a:ln/>
        </p:spPr>
      </p:sp>
      <p:sp>
        <p:nvSpPr>
          <p:cNvPr id="26" name="Shape 24"/>
          <p:cNvSpPr/>
          <p:nvPr/>
        </p:nvSpPr>
        <p:spPr>
          <a:xfrm>
            <a:off x="7097732" y="6086951"/>
            <a:ext cx="434935" cy="43493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27" name="Text 25"/>
          <p:cNvSpPr/>
          <p:nvPr/>
        </p:nvSpPr>
        <p:spPr>
          <a:xfrm>
            <a:off x="7170182" y="6123146"/>
            <a:ext cx="28991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</a:t>
            </a:r>
            <a:endParaRPr lang="en-US" sz="2250" dirty="0"/>
          </a:p>
        </p:txBody>
      </p:sp>
      <p:sp>
        <p:nvSpPr>
          <p:cNvPr id="28" name="Text 26"/>
          <p:cNvSpPr/>
          <p:nvPr/>
        </p:nvSpPr>
        <p:spPr>
          <a:xfrm>
            <a:off x="3932277" y="6153388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Produto</a:t>
            </a:r>
            <a:endParaRPr lang="en-US" sz="1900" dirty="0"/>
          </a:p>
        </p:txBody>
      </p:sp>
      <p:sp>
        <p:nvSpPr>
          <p:cNvPr id="29" name="Text 27"/>
          <p:cNvSpPr/>
          <p:nvPr/>
        </p:nvSpPr>
        <p:spPr>
          <a:xfrm>
            <a:off x="676513" y="6571417"/>
            <a:ext cx="5672138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ID, nome, preço, estoque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2025-09-14T18:22:24Z</dcterms:created>
  <dcterms:modified xsi:type="dcterms:W3CDTF">2025-09-14T18:22:24Z</dcterms:modified>
</cp:coreProperties>
</file>